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s/slide1.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77" r:id="rId2"/>
    <p:sldId id="294" r:id="rId3"/>
    <p:sldId id="295" r:id="rId4"/>
    <p:sldId id="298" r:id="rId5"/>
    <p:sldId id="297" r:id="rId6"/>
    <p:sldId id="299" r:id="rId7"/>
    <p:sldId id="300" r:id="rId8"/>
    <p:sldId id="301" r:id="rId9"/>
    <p:sldId id="302" r:id="rId10"/>
    <p:sldId id="303" r:id="rId11"/>
    <p:sldId id="304" r:id="rId12"/>
    <p:sldId id="305" r:id="rId13"/>
    <p:sldId id="306" r:id="rId14"/>
    <p:sldId id="307" r:id="rId15"/>
    <p:sldId id="290" r:id="rId1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D9FF"/>
    <a:srgbClr val="62EC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660"/>
  </p:normalViewPr>
  <p:slideViewPr>
    <p:cSldViewPr>
      <p:cViewPr varScale="1">
        <p:scale>
          <a:sx n="84" d="100"/>
          <a:sy n="84" d="100"/>
        </p:scale>
        <p:origin x="55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06E98FD4-6FDD-4FBE-8296-363C436E26EF}" type="datetimeFigureOut">
              <a:rPr lang="en-US" smtClean="0"/>
              <a:pPr/>
              <a:t>8/9/2017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18CD4EC4-88E0-4B8C-8FCA-E8B05EB46B49}" type="slidenum">
              <a:rPr lang="en-US" smtClean="0"/>
              <a:pPr/>
              <a:t>‹#›</a:t>
            </a:fld>
            <a:endParaRPr lang="en-US"/>
          </a:p>
        </p:txBody>
      </p:sp>
    </p:spTree>
    <p:extLst>
      <p:ext uri="{BB962C8B-B14F-4D97-AF65-F5344CB8AC3E}">
        <p14:creationId xmlns:p14="http://schemas.microsoft.com/office/powerpoint/2010/main" val="2644313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10DFEA-C169-4850-9D21-726F95FEEB53}" type="slidenum">
              <a:rPr lang="en-US" smtClean="0"/>
              <a:pPr/>
              <a:t>1</a:t>
            </a:fld>
            <a:endParaRPr lang="en-US"/>
          </a:p>
        </p:txBody>
      </p:sp>
    </p:spTree>
    <p:extLst>
      <p:ext uri="{BB962C8B-B14F-4D97-AF65-F5344CB8AC3E}">
        <p14:creationId xmlns:p14="http://schemas.microsoft.com/office/powerpoint/2010/main" val="3660733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EF8E340-2B06-40F3-A21F-9209E5A1FF43}" type="datetimeFigureOut">
              <a:rPr lang="en-US" smtClean="0"/>
              <a:pPr/>
              <a:t>8/9/2017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23B36CE-3739-44B6-B490-E656C31626D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F8E340-2B06-40F3-A21F-9209E5A1FF43}"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B36CE-3739-44B6-B490-E656C31626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F8E340-2B06-40F3-A21F-9209E5A1FF43}"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B36CE-3739-44B6-B490-E656C31626D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F8E340-2B06-40F3-A21F-9209E5A1FF43}"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B36CE-3739-44B6-B490-E656C31626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EF8E340-2B06-40F3-A21F-9209E5A1FF43}"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B36CE-3739-44B6-B490-E656C31626D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EF8E340-2B06-40F3-A21F-9209E5A1FF43}" type="datetimeFigureOut">
              <a:rPr lang="en-US" smtClean="0"/>
              <a:pPr/>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3B36CE-3739-44B6-B490-E656C31626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EF8E340-2B06-40F3-A21F-9209E5A1FF43}" type="datetimeFigureOut">
              <a:rPr lang="en-US" smtClean="0"/>
              <a:pPr/>
              <a:t>8/9/2017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3B36CE-3739-44B6-B490-E656C31626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EF8E340-2B06-40F3-A21F-9209E5A1FF43}" type="datetimeFigureOut">
              <a:rPr lang="en-US" smtClean="0"/>
              <a:pPr/>
              <a:t>8/9/2017</a:t>
            </a:fld>
            <a:endParaRPr lang="en-US"/>
          </a:p>
        </p:txBody>
      </p:sp>
      <p:sp>
        <p:nvSpPr>
          <p:cNvPr id="8" name="Slide Number Placeholder 7"/>
          <p:cNvSpPr>
            <a:spLocks noGrp="1"/>
          </p:cNvSpPr>
          <p:nvPr>
            <p:ph type="sldNum" sz="quarter" idx="11"/>
          </p:nvPr>
        </p:nvSpPr>
        <p:spPr/>
        <p:txBody>
          <a:bodyPr/>
          <a:lstStyle/>
          <a:p>
            <a:fld id="{A23B36CE-3739-44B6-B490-E656C31626DF}"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F8E340-2B06-40F3-A21F-9209E5A1FF43}" type="datetimeFigureOut">
              <a:rPr lang="en-US" smtClean="0"/>
              <a:pPr/>
              <a:t>8/9/2017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3B36CE-3739-44B6-B490-E656C31626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EF8E340-2B06-40F3-A21F-9209E5A1FF43}" type="datetimeFigureOut">
              <a:rPr lang="en-US" smtClean="0"/>
              <a:pPr/>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A23B36CE-3739-44B6-B490-E656C31626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DEF8E340-2B06-40F3-A21F-9209E5A1FF43}" type="datetimeFigureOut">
              <a:rPr lang="en-US" smtClean="0"/>
              <a:pPr/>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3B36CE-3739-44B6-B490-E656C31626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DEF8E340-2B06-40F3-A21F-9209E5A1FF43}" type="datetimeFigureOut">
              <a:rPr lang="en-US" smtClean="0"/>
              <a:pPr/>
              <a:t>8/9/2017</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23B36CE-3739-44B6-B490-E656C31626D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09800"/>
            <a:ext cx="9144000" cy="2438400"/>
          </a:xfrm>
        </p:spPr>
        <p:txBody>
          <a:bodyPr>
            <a:normAutofit fontScale="90000"/>
          </a:bodyPr>
          <a:lstStyle/>
          <a:p>
            <a:pPr algn="ctr"/>
            <a:r>
              <a:rPr lang="en-US" sz="5800" dirty="0" smtClean="0"/>
              <a:t>Right of way acquisition:</a:t>
            </a:r>
            <a:br>
              <a:rPr lang="en-US" sz="5800" dirty="0" smtClean="0"/>
            </a:br>
            <a:r>
              <a:rPr lang="en-US" sz="10600" dirty="0" smtClean="0"/>
              <a:t>First Contact</a:t>
            </a:r>
            <a:endParaRPr lang="en-US" sz="10600" dirty="0"/>
          </a:p>
        </p:txBody>
      </p:sp>
      <p:pic>
        <p:nvPicPr>
          <p:cNvPr id="4" name="Picture 3" descr="Kentucky Unbridled Spirit.jpg"/>
          <p:cNvPicPr>
            <a:picLocks noChangeAspect="1"/>
          </p:cNvPicPr>
          <p:nvPr/>
        </p:nvPicPr>
        <p:blipFill>
          <a:blip r:embed="rId3" cstate="print"/>
          <a:stretch>
            <a:fillRect/>
          </a:stretch>
        </p:blipFill>
        <p:spPr>
          <a:xfrm>
            <a:off x="2362200" y="428188"/>
            <a:ext cx="4343400" cy="1095812"/>
          </a:xfrm>
          <a:prstGeom prst="rect">
            <a:avLst/>
          </a:prstGeom>
        </p:spPr>
      </p:pic>
      <p:sp>
        <p:nvSpPr>
          <p:cNvPr id="6" name="TextBox 5"/>
          <p:cNvSpPr txBox="1"/>
          <p:nvPr/>
        </p:nvSpPr>
        <p:spPr>
          <a:xfrm>
            <a:off x="2133600" y="4876800"/>
            <a:ext cx="4876800" cy="1569660"/>
          </a:xfrm>
          <a:prstGeom prst="rect">
            <a:avLst/>
          </a:prstGeom>
          <a:noFill/>
        </p:spPr>
        <p:txBody>
          <a:bodyPr wrap="square" rtlCol="0">
            <a:spAutoFit/>
          </a:bodyPr>
          <a:lstStyle/>
          <a:p>
            <a:pPr algn="ctr"/>
            <a:r>
              <a:rPr lang="en-US" sz="3200" dirty="0" smtClean="0"/>
              <a:t>Tom Kerns</a:t>
            </a:r>
          </a:p>
          <a:p>
            <a:pPr algn="ctr"/>
            <a:r>
              <a:rPr lang="en-US" sz="3200" dirty="0" smtClean="0"/>
              <a:t>Rex Alexander</a:t>
            </a:r>
          </a:p>
          <a:p>
            <a:pPr algn="ctr"/>
            <a:r>
              <a:rPr lang="en-US" sz="3200" dirty="0" smtClean="0"/>
              <a:t>Kelly Divine</a:t>
            </a:r>
            <a:endParaRPr lang="en-US" sz="32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par>
                          <p:cTn id="11" fill="hold">
                            <p:stCondLst>
                              <p:cond delay="2000"/>
                            </p:stCondLst>
                            <p:childTnLst>
                              <p:par>
                                <p:cTn id="12" presetID="10" presetClass="entr" presetSubtype="0"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5"/>
          <p:cNvSpPr txBox="1">
            <a:spLocks/>
          </p:cNvSpPr>
          <p:nvPr/>
        </p:nvSpPr>
        <p:spPr>
          <a:xfrm>
            <a:off x="0" y="381000"/>
            <a:ext cx="9144000" cy="64008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a:r>
              <a:rPr lang="en-US" sz="2600" dirty="0"/>
              <a:t>Verify the title facts with the property owner and explain the proposed acquisition. If there are any existing liens </a:t>
            </a:r>
            <a:r>
              <a:rPr lang="en-US" sz="2600" dirty="0" smtClean="0"/>
              <a:t>against the </a:t>
            </a:r>
            <a:r>
              <a:rPr lang="en-US" sz="2600" dirty="0"/>
              <a:t>subject parcel, it needs to be explained that a full or partial release will be required from the lending institution. Review the </a:t>
            </a:r>
            <a:r>
              <a:rPr lang="en-US" sz="2600" dirty="0" smtClean="0"/>
              <a:t>21-question </a:t>
            </a:r>
            <a:r>
              <a:rPr lang="en-US" sz="2600" dirty="0"/>
              <a:t>ROC checklist with the property owner. Offer to view the proposed acquisition with him/her. Provide the Offer to Purchase both verbally and in writing. Attempt to answer all property owner questions/concerns to the best of your ability. Any unanswered questions or concerns should be documented and taken to the appropriate individual(s). Answers to the owner’s concerns need to be provided in a timely manner. Leave a copy of the approved appraisal or MAR calculation with the property owner, along with a copy of the colored </a:t>
            </a:r>
            <a:r>
              <a:rPr lang="en-US" sz="2600" dirty="0" smtClean="0"/>
              <a:t>plans </a:t>
            </a:r>
            <a:r>
              <a:rPr lang="en-US" sz="2600" dirty="0"/>
              <a:t>and Right of Way booklet.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3100" y="30506"/>
            <a:ext cx="5257800" cy="6827494"/>
          </a:xfrm>
          <a:prstGeom prst="rect">
            <a:avLst/>
          </a:prstGeom>
          <a:effectLst>
            <a:softEdge rad="63500"/>
          </a:effectLst>
        </p:spPr>
      </p:pic>
    </p:spTree>
    <p:extLst>
      <p:ext uri="{BB962C8B-B14F-4D97-AF65-F5344CB8AC3E}">
        <p14:creationId xmlns:p14="http://schemas.microsoft.com/office/powerpoint/2010/main" val="197915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xit" presetSubtype="0" accel="100000" fill="hold" grpId="1" nodeType="clickEffect">
                                  <p:stCondLst>
                                    <p:cond delay="0"/>
                                  </p:stCondLst>
                                  <p:childTnLst>
                                    <p:anim calcmode="lin" valueType="num">
                                      <p:cBhvr>
                                        <p:cTn id="11" dur="1000"/>
                                        <p:tgtEl>
                                          <p:spTgt spid="2"/>
                                        </p:tgtEl>
                                        <p:attrNameLst>
                                          <p:attrName>ppt_w</p:attrName>
                                        </p:attrNameLst>
                                      </p:cBhvr>
                                      <p:tavLst>
                                        <p:tav tm="0">
                                          <p:val>
                                            <p:strVal val="ppt_w"/>
                                          </p:val>
                                        </p:tav>
                                        <p:tav tm="100000">
                                          <p:val>
                                            <p:strVal val="ppt_w+.3"/>
                                          </p:val>
                                        </p:tav>
                                      </p:tavLst>
                                    </p:anim>
                                    <p:anim calcmode="lin" valueType="num">
                                      <p:cBhvr>
                                        <p:cTn id="12" dur="1000"/>
                                        <p:tgtEl>
                                          <p:spTgt spid="2"/>
                                        </p:tgtEl>
                                        <p:attrNameLst>
                                          <p:attrName>ppt_h</p:attrName>
                                        </p:attrNameLst>
                                      </p:cBhvr>
                                      <p:tavLst>
                                        <p:tav tm="0">
                                          <p:val>
                                            <p:strVal val="ppt_h"/>
                                          </p:val>
                                        </p:tav>
                                        <p:tav tm="100000">
                                          <p:val>
                                            <p:strVal val="ppt_h"/>
                                          </p:val>
                                        </p:tav>
                                      </p:tavLst>
                                    </p:anim>
                                    <p:animEffect transition="out" filter="fade">
                                      <p:cBhvr>
                                        <p:cTn id="13" dur="1000"/>
                                        <p:tgtEl>
                                          <p:spTgt spid="2"/>
                                        </p:tgtEl>
                                      </p:cBhvr>
                                    </p:animEffect>
                                    <p:set>
                                      <p:cBhvr>
                                        <p:cTn id="14" dur="1" fill="hold">
                                          <p:stCondLst>
                                            <p:cond delay="999"/>
                                          </p:stCondLst>
                                        </p:cTn>
                                        <p:tgtEl>
                                          <p:spTgt spid="2"/>
                                        </p:tgtEl>
                                        <p:attrNameLst>
                                          <p:attrName>style.visibility</p:attrName>
                                        </p:attrNameLst>
                                      </p:cBhvr>
                                      <p:to>
                                        <p:strVal val="hidden"/>
                                      </p:to>
                                    </p:set>
                                  </p:childTnLst>
                                </p:cTn>
                              </p:par>
                            </p:childTnLst>
                          </p:cTn>
                        </p:par>
                        <p:par>
                          <p:cTn id="15" fill="hold">
                            <p:stCondLst>
                              <p:cond delay="1000"/>
                            </p:stCondLst>
                            <p:childTnLst>
                              <p:par>
                                <p:cTn id="16" presetID="50" presetClass="entr" presetSubtype="0" decel="10000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strVal val="#ppt_w+.3"/>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Effect transition="in" filter="fade">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5"/>
          <p:cNvSpPr txBox="1">
            <a:spLocks/>
          </p:cNvSpPr>
          <p:nvPr/>
        </p:nvSpPr>
        <p:spPr>
          <a:xfrm>
            <a:off x="0" y="381000"/>
            <a:ext cx="9144000" cy="60960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a:r>
              <a:rPr lang="en-US" sz="3200" dirty="0"/>
              <a:t>Document the initial contact and all subsequent contacts in the RWUMS system as soon as possible for accuracy purposes. Be sure to include all pertinent information discussed, such </a:t>
            </a:r>
            <a:r>
              <a:rPr lang="en-US" sz="3200" dirty="0" smtClean="0"/>
              <a:t>as </a:t>
            </a:r>
            <a:r>
              <a:rPr lang="en-US" sz="3200" dirty="0"/>
              <a:t>improvements acquired, </a:t>
            </a:r>
            <a:r>
              <a:rPr lang="en-US" sz="3200" dirty="0" smtClean="0"/>
              <a:t>entrances (size/grade/location), </a:t>
            </a:r>
            <a:r>
              <a:rPr lang="en-US" sz="3200" dirty="0"/>
              <a:t>elevations, proximity of the acquisition to the primary structure(s), etc. During the course of negotiations, it is also important to document all unsuccessful attempts to reach a property owner: cite the date and time of all phone calls or visits in one ROC entry to minimize contact sheets.</a:t>
            </a:r>
          </a:p>
        </p:txBody>
      </p:sp>
    </p:spTree>
    <p:extLst>
      <p:ext uri="{BB962C8B-B14F-4D97-AF65-F5344CB8AC3E}">
        <p14:creationId xmlns:p14="http://schemas.microsoft.com/office/powerpoint/2010/main" val="74047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5"/>
          <p:cNvSpPr txBox="1">
            <a:spLocks/>
          </p:cNvSpPr>
          <p:nvPr/>
        </p:nvSpPr>
        <p:spPr>
          <a:xfrm>
            <a:off x="0" y="228600"/>
            <a:ext cx="9144000" cy="23622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a:r>
              <a:rPr lang="en-US" sz="2400" dirty="0"/>
              <a:t>Answer all property owner questions/concerns (document both within ROC) and work toward having a final decision made within 30 to 45 days of the FMV offer. </a:t>
            </a:r>
            <a:r>
              <a:rPr lang="en-US" sz="2400" dirty="0" smtClean="0"/>
              <a:t>If possible, attempt </a:t>
            </a:r>
            <a:r>
              <a:rPr lang="en-US" sz="2400" dirty="0"/>
              <a:t>to schedule at least 3 </a:t>
            </a:r>
            <a:r>
              <a:rPr lang="en-US" sz="2400" dirty="0" smtClean="0"/>
              <a:t>face-to-face meetings with </a:t>
            </a:r>
            <a:r>
              <a:rPr lang="en-US" sz="2400" dirty="0"/>
              <a:t>the property owner. This creates </a:t>
            </a:r>
            <a:r>
              <a:rPr lang="en-US" sz="2400" dirty="0" smtClean="0"/>
              <a:t>trust and a </a:t>
            </a:r>
            <a:r>
              <a:rPr lang="en-US" sz="2400" dirty="0"/>
              <a:t>rapport </a:t>
            </a:r>
            <a:r>
              <a:rPr lang="en-US" sz="2400" dirty="0" smtClean="0"/>
              <a:t>as </a:t>
            </a:r>
            <a:r>
              <a:rPr lang="en-US" sz="2400" dirty="0"/>
              <a:t>well </a:t>
            </a:r>
            <a:r>
              <a:rPr lang="en-US" sz="2400" dirty="0" smtClean="0"/>
              <a:t>as </a:t>
            </a:r>
            <a:r>
              <a:rPr lang="en-US" sz="2400" dirty="0"/>
              <a:t>minimizes miscommunication and misunderstandings.</a:t>
            </a:r>
          </a:p>
        </p:txBody>
      </p:sp>
      <p:sp>
        <p:nvSpPr>
          <p:cNvPr id="3" name="Subtitle 5"/>
          <p:cNvSpPr txBox="1">
            <a:spLocks/>
          </p:cNvSpPr>
          <p:nvPr/>
        </p:nvSpPr>
        <p:spPr>
          <a:xfrm>
            <a:off x="0" y="2743200"/>
            <a:ext cx="9144000" cy="39624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a:r>
              <a:rPr lang="en-US" sz="2300" dirty="0"/>
              <a:t>If an agreement is reached, have the property owner execute the Deed of </a:t>
            </a:r>
            <a:r>
              <a:rPr lang="en-US" sz="2300" dirty="0" smtClean="0"/>
              <a:t>Conveyance or Grant </a:t>
            </a:r>
            <a:r>
              <a:rPr lang="en-US" sz="2300" dirty="0"/>
              <a:t>of Easement and Memorandum of Understanding. Explain the 6 to 10 week time frame to secure the FMV check and conduct the closing (</a:t>
            </a:r>
            <a:r>
              <a:rPr lang="en-US" sz="2300" dirty="0" smtClean="0"/>
              <a:t>longer </a:t>
            </a:r>
            <a:r>
              <a:rPr lang="en-US" sz="2300" dirty="0"/>
              <a:t>if a state employee). </a:t>
            </a:r>
            <a:r>
              <a:rPr lang="en-US" sz="2300" b="1" dirty="0">
                <a:solidFill>
                  <a:srgbClr val="6DD9FF"/>
                </a:solidFill>
              </a:rPr>
              <a:t>Make sure to include any concession made within the Record of Contacts and Page 2 of the MOU.</a:t>
            </a:r>
            <a:r>
              <a:rPr lang="en-US" sz="2300" dirty="0">
                <a:solidFill>
                  <a:srgbClr val="6DD9FF"/>
                </a:solidFill>
              </a:rPr>
              <a:t> </a:t>
            </a:r>
            <a:r>
              <a:rPr lang="en-US" sz="2300" dirty="0"/>
              <a:t>If encumbrances exist, it needs to be explained further delays may be incurred and the owner’s assistance may be needed to secure the necessary releases. Finally, explain the pro rata </a:t>
            </a:r>
            <a:r>
              <a:rPr lang="en-US" sz="2300" dirty="0" smtClean="0"/>
              <a:t>taxes </a:t>
            </a:r>
            <a:r>
              <a:rPr lang="en-US" sz="2300" dirty="0"/>
              <a:t>if fee simple is acquired. If it is a total acquisition, the pro rata taxes need to be determined and deducted from the check amount.  </a:t>
            </a:r>
          </a:p>
        </p:txBody>
      </p:sp>
    </p:spTree>
    <p:extLst>
      <p:ext uri="{BB962C8B-B14F-4D97-AF65-F5344CB8AC3E}">
        <p14:creationId xmlns:p14="http://schemas.microsoft.com/office/powerpoint/2010/main" val="357895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5"/>
          <p:cNvSpPr txBox="1">
            <a:spLocks/>
          </p:cNvSpPr>
          <p:nvPr/>
        </p:nvSpPr>
        <p:spPr>
          <a:xfrm>
            <a:off x="0" y="228600"/>
            <a:ext cx="9144000" cy="23622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a:r>
              <a:rPr lang="en-US" sz="2400" dirty="0"/>
              <a:t>The Acquisition Agent then prepares a parcel batch for review and approval by the Right of Way Supervisor/Project Manager, which includes the following (see attachment). Once approved, the parcel batch is submitted electronically to Central Office for approval and processing.</a:t>
            </a:r>
          </a:p>
        </p:txBody>
      </p:sp>
      <p:sp>
        <p:nvSpPr>
          <p:cNvPr id="3" name="Subtitle 5"/>
          <p:cNvSpPr txBox="1">
            <a:spLocks/>
          </p:cNvSpPr>
          <p:nvPr/>
        </p:nvSpPr>
        <p:spPr>
          <a:xfrm>
            <a:off x="0" y="2286000"/>
            <a:ext cx="9144000" cy="21336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a:r>
              <a:rPr lang="en-US" sz="2400" dirty="0"/>
              <a:t>If an agreement is not reached, the Acquisition Agent sends the property owner a 10-day </a:t>
            </a:r>
            <a:r>
              <a:rPr lang="en-US" sz="2400" dirty="0" smtClean="0"/>
              <a:t>letter </a:t>
            </a:r>
            <a:r>
              <a:rPr lang="en-US" sz="2400" dirty="0"/>
              <a:t>through certified </a:t>
            </a:r>
            <a:r>
              <a:rPr lang="en-US" sz="2400" dirty="0" smtClean="0"/>
              <a:t>mail </a:t>
            </a:r>
            <a:r>
              <a:rPr lang="en-US" sz="2400" dirty="0"/>
              <a:t>notifying them that subject parcel will be submitted for condemnation if a reasonable/justifiable counter offer is not received.</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43493"/>
          <a:stretch/>
        </p:blipFill>
        <p:spPr>
          <a:xfrm>
            <a:off x="152400" y="228600"/>
            <a:ext cx="8839200" cy="6349284"/>
          </a:xfrm>
          <a:prstGeom prst="rect">
            <a:avLst/>
          </a:prstGeom>
        </p:spPr>
      </p:pic>
      <p:sp>
        <p:nvSpPr>
          <p:cNvPr id="5" name="Subtitle 5"/>
          <p:cNvSpPr txBox="1">
            <a:spLocks/>
          </p:cNvSpPr>
          <p:nvPr/>
        </p:nvSpPr>
        <p:spPr>
          <a:xfrm>
            <a:off x="0" y="4419600"/>
            <a:ext cx="9144000" cy="21336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a:r>
              <a:rPr lang="en-US" sz="2400" dirty="0"/>
              <a:t>If the parcel is submitted for condemnation, the district office electronically sends the following to central office: see attachment. This will then be forwarded to the Office of Legal Services for attorney assignment. </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56667" b="10000"/>
          <a:stretch/>
        </p:blipFill>
        <p:spPr>
          <a:xfrm>
            <a:off x="104429" y="328766"/>
            <a:ext cx="8935142" cy="3786034"/>
          </a:xfrm>
          <a:prstGeom prst="rect">
            <a:avLst/>
          </a:prstGeom>
        </p:spPr>
      </p:pic>
    </p:spTree>
    <p:extLst>
      <p:ext uri="{BB962C8B-B14F-4D97-AF65-F5344CB8AC3E}">
        <p14:creationId xmlns:p14="http://schemas.microsoft.com/office/powerpoint/2010/main" val="158889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7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750"/>
                                        <p:tgtEl>
                                          <p:spTgt spid="4"/>
                                        </p:tgtEl>
                                      </p:cBhvr>
                                    </p:animEffect>
                                    <p:set>
                                      <p:cBhvr>
                                        <p:cTn id="17" dur="1" fill="hold">
                                          <p:stCondLst>
                                            <p:cond delay="749"/>
                                          </p:stCondLst>
                                        </p:cTn>
                                        <p:tgtEl>
                                          <p:spTgt spid="4"/>
                                        </p:tgtEl>
                                        <p:attrNameLst>
                                          <p:attrName>style.visibility</p:attrName>
                                        </p:attrNameLst>
                                      </p:cBhvr>
                                      <p:to>
                                        <p:strVal val="hidden"/>
                                      </p:to>
                                    </p:set>
                                  </p:childTnLst>
                                </p:cTn>
                              </p:par>
                            </p:childTnLst>
                          </p:cTn>
                        </p:par>
                        <p:par>
                          <p:cTn id="18" fill="hold">
                            <p:stCondLst>
                              <p:cond delay="75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500"/>
                            </p:stCondLst>
                            <p:childTnLst>
                              <p:par>
                                <p:cTn id="28" presetID="25" presetClass="entr" presetSubtype="0" fill="hold" nodeType="afterEffect">
                                  <p:stCondLst>
                                    <p:cond delay="100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3" dur="1000" fill="hold"/>
                                        <p:tgtEl>
                                          <p:spTgt spid="6"/>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5"/>
          <p:cNvSpPr txBox="1">
            <a:spLocks/>
          </p:cNvSpPr>
          <p:nvPr/>
        </p:nvSpPr>
        <p:spPr>
          <a:xfrm>
            <a:off x="0" y="228600"/>
            <a:ext cx="9144000" cy="38862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a:r>
              <a:rPr lang="en-US" sz="2800" dirty="0"/>
              <a:t>Conduct the closing at the property owner’s convenience once a title update has been conducted to ensure no new encumbrances or property transfers have occurred. Secure all necessary releases. Have the property owner sign an acknowledgement that he/she received the FMV check. Provide them with a letter reminding them of the tax reimbursement eligibility, if applicable. Record the Deed/Grant of Easement and Releases on that same day, if </a:t>
            </a:r>
            <a:r>
              <a:rPr lang="en-US" sz="2800" dirty="0" smtClean="0"/>
              <a:t>possible.</a:t>
            </a:r>
            <a:endParaRPr lang="en-US" sz="2800" dirty="0"/>
          </a:p>
        </p:txBody>
      </p:sp>
      <p:sp>
        <p:nvSpPr>
          <p:cNvPr id="4" name="TextBox 3"/>
          <p:cNvSpPr txBox="1"/>
          <p:nvPr/>
        </p:nvSpPr>
        <p:spPr>
          <a:xfrm>
            <a:off x="190500" y="4678740"/>
            <a:ext cx="8763000" cy="1569660"/>
          </a:xfrm>
          <a:prstGeom prst="rect">
            <a:avLst/>
          </a:prstGeom>
          <a:noFill/>
        </p:spPr>
        <p:txBody>
          <a:bodyPr wrap="square" rtlCol="0">
            <a:spAutoFit/>
          </a:bodyPr>
          <a:lstStyle/>
          <a:p>
            <a:pPr algn="ctr"/>
            <a:r>
              <a:rPr lang="en-US" sz="3200" b="1" dirty="0">
                <a:solidFill>
                  <a:srgbClr val="6DD9FF"/>
                </a:solidFill>
              </a:rPr>
              <a:t>For consultants, this will require coordination with the assigned attorney who will be signing the deed as preparer. </a:t>
            </a:r>
            <a:endParaRPr lang="en-US" sz="3200" dirty="0">
              <a:solidFill>
                <a:srgbClr val="6DD9FF"/>
              </a:solidFill>
            </a:endParaRPr>
          </a:p>
        </p:txBody>
      </p:sp>
    </p:spTree>
    <p:extLst>
      <p:ext uri="{BB962C8B-B14F-4D97-AF65-F5344CB8AC3E}">
        <p14:creationId xmlns:p14="http://schemas.microsoft.com/office/powerpoint/2010/main" val="158069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8" presetClass="emph" presetSubtype="0" fill="hold" grpId="1" nodeType="afterEffect">
                                  <p:stCondLst>
                                    <p:cond delay="0"/>
                                  </p:stCondLst>
                                  <p:childTnLst>
                                    <p:set>
                                      <p:cBhvr override="childStyle">
                                        <p:cTn id="15" dur="500" fill="hold"/>
                                        <p:tgtEl>
                                          <p:spTgt spid="4"/>
                                        </p:tgtEl>
                                        <p:attrNameLst>
                                          <p:attrName>style.textDecorationUnderline</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2"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4"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743200"/>
            <a:ext cx="8590813" cy="1323439"/>
          </a:xfrm>
          <a:prstGeom prst="rect">
            <a:avLst/>
          </a:prstGeom>
          <a:noFill/>
        </p:spPr>
        <p:txBody>
          <a:bodyPr wrap="none" lIns="91440" tIns="45720" rIns="91440" bIns="45720">
            <a:spAutoFit/>
          </a:bodyPr>
          <a:lstStyle/>
          <a:p>
            <a:pPr algn="ctr"/>
            <a:r>
              <a:rPr lang="en-US" sz="8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Any Questions?</a:t>
            </a:r>
            <a:endParaRPr lang="en-US" sz="8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09600"/>
            <a:ext cx="9144000" cy="3733800"/>
          </a:xfrm>
        </p:spPr>
        <p:txBody>
          <a:bodyPr>
            <a:noAutofit/>
          </a:bodyPr>
          <a:lstStyle/>
          <a:p>
            <a:pPr algn="ctr"/>
            <a:r>
              <a:rPr lang="en-US" sz="6000" b="1" dirty="0"/>
              <a:t>THE STEPS INVOLVED IN MAKING THE </a:t>
            </a:r>
            <a:r>
              <a:rPr lang="en-US" sz="6000" b="1" dirty="0" smtClean="0"/>
              <a:t>FIRST CONTACT </a:t>
            </a:r>
            <a:r>
              <a:rPr lang="en-US" sz="6000" b="1" dirty="0"/>
              <a:t>ON A RIGHT OF WAY </a:t>
            </a:r>
            <a:r>
              <a:rPr lang="en-US" sz="6000" b="1" dirty="0" smtClean="0"/>
              <a:t>ACQUISITION</a:t>
            </a:r>
            <a:endParaRPr lang="en-US" sz="6000" dirty="0"/>
          </a:p>
        </p:txBody>
      </p:sp>
      <p:sp>
        <p:nvSpPr>
          <p:cNvPr id="6" name="Subtitle 5"/>
          <p:cNvSpPr>
            <a:spLocks noGrp="1"/>
          </p:cNvSpPr>
          <p:nvPr>
            <p:ph type="subTitle" idx="1"/>
          </p:nvPr>
        </p:nvSpPr>
        <p:spPr>
          <a:xfrm>
            <a:off x="0" y="4267200"/>
            <a:ext cx="9144000" cy="1295400"/>
          </a:xfrm>
        </p:spPr>
        <p:txBody>
          <a:bodyPr>
            <a:noAutofit/>
          </a:bodyPr>
          <a:lstStyle/>
          <a:p>
            <a:pPr algn="ctr"/>
            <a:r>
              <a:rPr lang="en-US" sz="3600" b="1" dirty="0"/>
              <a:t>BEGINNING WITH THE INITIAL OFFER </a:t>
            </a:r>
            <a:r>
              <a:rPr lang="en-US" sz="3600" b="1" dirty="0" smtClean="0"/>
              <a:t>TO </a:t>
            </a:r>
            <a:r>
              <a:rPr lang="en-US" sz="3600" b="1" dirty="0"/>
              <a:t>THE CLOSING </a:t>
            </a:r>
            <a:r>
              <a:rPr lang="en-US" sz="3600" b="1" dirty="0" smtClean="0"/>
              <a:t>PROCESS</a:t>
            </a:r>
            <a:endParaRPr lang="en-US" sz="3600" b="1" dirty="0"/>
          </a:p>
        </p:txBody>
      </p:sp>
    </p:spTree>
    <p:extLst>
      <p:ext uri="{BB962C8B-B14F-4D97-AF65-F5344CB8AC3E}">
        <p14:creationId xmlns:p14="http://schemas.microsoft.com/office/powerpoint/2010/main" val="13098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55" presetClass="entr" presetSubtype="0" fill="hold" grpId="0" nodeType="afterEffect">
                                  <p:stCondLst>
                                    <p:cond delay="50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5"/>
          <p:cNvSpPr txBox="1">
            <a:spLocks/>
          </p:cNvSpPr>
          <p:nvPr/>
        </p:nvSpPr>
        <p:spPr>
          <a:xfrm>
            <a:off x="1" y="2552700"/>
            <a:ext cx="9144000" cy="33909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a:r>
              <a:rPr lang="en-US" sz="3600" dirty="0"/>
              <a:t>The Right of Way Supervisor verifies with the District Environmental Coordinator if any historical land or buildings are being affected. If so, appropriate measures are taken to identify that parcel on the plans and minimize the impact.</a:t>
            </a:r>
          </a:p>
        </p:txBody>
      </p:sp>
      <p:sp>
        <p:nvSpPr>
          <p:cNvPr id="10" name="Subtitle 5"/>
          <p:cNvSpPr txBox="1">
            <a:spLocks/>
          </p:cNvSpPr>
          <p:nvPr/>
        </p:nvSpPr>
        <p:spPr>
          <a:xfrm>
            <a:off x="0" y="381000"/>
            <a:ext cx="9144000" cy="21336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n-US" sz="3600" dirty="0" smtClean="0"/>
              <a:t>The Right of Way Supervisor sends the Notice of Acquisition letter to all affected property owners through certified mail. </a:t>
            </a:r>
            <a:endParaRPr lang="en-US" sz="36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6063" y="3837"/>
            <a:ext cx="5292937" cy="6854163"/>
          </a:xfrm>
          <a:prstGeom prst="rect">
            <a:avLst/>
          </a:prstGeom>
        </p:spPr>
      </p:pic>
    </p:spTree>
    <p:extLst>
      <p:ext uri="{BB962C8B-B14F-4D97-AF65-F5344CB8AC3E}">
        <p14:creationId xmlns:p14="http://schemas.microsoft.com/office/powerpoint/2010/main" val="185587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3"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2" name="type.wav"/>
                                        </p:tgtEl>
                                      </p:cMediaNode>
                                    </p:audio>
                                  </p:subTnLst>
                                </p:cTn>
                              </p:par>
                              <p:par>
                                <p:cTn id="13" presetID="10" presetClass="exit" presetSubtype="0" fill="hold" grpId="1" nodeType="with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1" presetClass="exit" presetSubtype="0" fill="hold" nodeType="clickEffect">
                                  <p:stCondLst>
                                    <p:cond delay="0"/>
                                  </p:stCondLst>
                                  <p:childTnLst>
                                    <p:anim calcmode="lin" valueType="num">
                                      <p:cBhvr>
                                        <p:cTn id="19" dur="500"/>
                                        <p:tgtEl>
                                          <p:spTgt spid="5"/>
                                        </p:tgtEl>
                                        <p:attrNameLst>
                                          <p:attrName>ppt_w</p:attrName>
                                        </p:attrNameLst>
                                      </p:cBhvr>
                                      <p:tavLst>
                                        <p:tav tm="0">
                                          <p:val>
                                            <p:strVal val="ppt_w"/>
                                          </p:val>
                                        </p:tav>
                                        <p:tav tm="100000">
                                          <p:val>
                                            <p:fltVal val="0"/>
                                          </p:val>
                                        </p:tav>
                                      </p:tavLst>
                                    </p:anim>
                                    <p:anim calcmode="lin" valueType="num">
                                      <p:cBhvr>
                                        <p:cTn id="20" dur="500"/>
                                        <p:tgtEl>
                                          <p:spTgt spid="5"/>
                                        </p:tgtEl>
                                        <p:attrNameLst>
                                          <p:attrName>ppt_h</p:attrName>
                                        </p:attrNameLst>
                                      </p:cBhvr>
                                      <p:tavLst>
                                        <p:tav tm="0">
                                          <p:val>
                                            <p:strVal val="ppt_h"/>
                                          </p:val>
                                        </p:tav>
                                        <p:tav tm="100000">
                                          <p:val>
                                            <p:fltVal val="0"/>
                                          </p:val>
                                        </p:tav>
                                      </p:tavLst>
                                    </p:anim>
                                    <p:anim calcmode="lin" valueType="num">
                                      <p:cBhvr>
                                        <p:cTn id="21" dur="500"/>
                                        <p:tgtEl>
                                          <p:spTgt spid="5"/>
                                        </p:tgtEl>
                                        <p:attrNameLst>
                                          <p:attrName>style.rotation</p:attrName>
                                        </p:attrNameLst>
                                      </p:cBhvr>
                                      <p:tavLst>
                                        <p:tav tm="0">
                                          <p:val>
                                            <p:fltVal val="0"/>
                                          </p:val>
                                        </p:tav>
                                        <p:tav tm="100000">
                                          <p:val>
                                            <p:fltVal val="90"/>
                                          </p:val>
                                        </p:tav>
                                      </p:tavLst>
                                    </p:anim>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subTnLst>
                                    <p:audio>
                                      <p:cMediaNode vol="52000">
                                        <p:cTn display="0" masterRel="sameClick">
                                          <p:stCondLst>
                                            <p:cond evt="begin" delay="0">
                                              <p:tn val="18"/>
                                            </p:cond>
                                          </p:stCondLst>
                                          <p:endCondLst>
                                            <p:cond evt="onStopAudio" delay="0">
                                              <p:tgtEl>
                                                <p:sldTgt/>
                                              </p:tgtEl>
                                            </p:cond>
                                          </p:endCondLst>
                                        </p:cTn>
                                        <p:tgtEl>
                                          <p:sndTgt r:embed="rId3" name="whoosh.wav"/>
                                        </p:tgtEl>
                                      </p:cMediaNode>
                                    </p:audio>
                                  </p:sub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500"/>
                            </p:stCondLst>
                            <p:childTnLst>
                              <p:par>
                                <p:cTn id="28" presetID="10" presetClass="entr" presetSubtype="0" fill="hold" grpId="0" nodeType="afterEffect">
                                  <p:stCondLst>
                                    <p:cond delay="50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0" grpId="1"/>
      <p:bldP spid="10" grpId="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5"/>
          <p:cNvSpPr txBox="1">
            <a:spLocks/>
          </p:cNvSpPr>
          <p:nvPr/>
        </p:nvSpPr>
        <p:spPr>
          <a:xfrm>
            <a:off x="0" y="381000"/>
            <a:ext cx="9144000" cy="21336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a:r>
              <a:rPr lang="en-US" sz="3600" dirty="0"/>
              <a:t>The Right of Way Supervisor or Project Manager will set up the project and make assignments in the RWUMS system.</a:t>
            </a:r>
          </a:p>
        </p:txBody>
      </p:sp>
      <p:sp>
        <p:nvSpPr>
          <p:cNvPr id="4" name="Subtitle 5"/>
          <p:cNvSpPr txBox="1">
            <a:spLocks/>
          </p:cNvSpPr>
          <p:nvPr/>
        </p:nvSpPr>
        <p:spPr>
          <a:xfrm>
            <a:off x="0" y="2438400"/>
            <a:ext cx="9144000" cy="40386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a:r>
              <a:rPr lang="en-US" sz="3600" dirty="0"/>
              <a:t>Each assigned agent should view the project (prior to making any offers) to become familiar with the area and to take photos of the designated MAR parcels, if applicable</a:t>
            </a:r>
            <a:r>
              <a:rPr lang="en-US" sz="3600" dirty="0" smtClean="0"/>
              <a:t>. It </a:t>
            </a:r>
            <a:r>
              <a:rPr lang="en-US" sz="3600" dirty="0"/>
              <a:t>is recommended that photos from several directions of the acquired areas be taken.</a:t>
            </a:r>
          </a:p>
        </p:txBody>
      </p:sp>
    </p:spTree>
    <p:extLst>
      <p:ext uri="{BB962C8B-B14F-4D97-AF65-F5344CB8AC3E}">
        <p14:creationId xmlns:p14="http://schemas.microsoft.com/office/powerpoint/2010/main" val="237158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5"/>
          <p:cNvSpPr txBox="1">
            <a:spLocks/>
          </p:cNvSpPr>
          <p:nvPr/>
        </p:nvSpPr>
        <p:spPr>
          <a:xfrm>
            <a:off x="0" y="381000"/>
            <a:ext cx="9144000" cy="61722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a:r>
              <a:rPr lang="en-US" sz="3200" dirty="0"/>
              <a:t>Research both the county PVA office and the assigned appraiser’s sales book, if applicable, for the most recent comparable sales in which to base your approved Range of Values and MAR calculation. At this time, it is also recommended to secure site improvement costs (such as trees, fencing, gravel, etc.) from the assigned appraiser or local contractors for your MAR calculation, if applicable.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4038600"/>
            <a:ext cx="4419600" cy="3314700"/>
          </a:xfrm>
          <a:prstGeom prst="rect">
            <a:avLst/>
          </a:prstGeom>
        </p:spPr>
      </p:pic>
    </p:spTree>
    <p:extLst>
      <p:ext uri="{BB962C8B-B14F-4D97-AF65-F5344CB8AC3E}">
        <p14:creationId xmlns:p14="http://schemas.microsoft.com/office/powerpoint/2010/main" val="291243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55"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strVal val="#ppt_w*0.70"/>
                                          </p:val>
                                        </p:tav>
                                        <p:tav tm="100000">
                                          <p:val>
                                            <p:strVal val="#ppt_w"/>
                                          </p:val>
                                        </p:tav>
                                      </p:tavLst>
                                    </p:anim>
                                    <p:anim calcmode="lin" valueType="num">
                                      <p:cBhvr>
                                        <p:cTn id="11" dur="1000" fill="hold"/>
                                        <p:tgtEl>
                                          <p:spTgt spid="6"/>
                                        </p:tgtEl>
                                        <p:attrNameLst>
                                          <p:attrName>ppt_h</p:attrName>
                                        </p:attrNameLst>
                                      </p:cBhvr>
                                      <p:tavLst>
                                        <p:tav tm="0">
                                          <p:val>
                                            <p:strVal val="#ppt_h"/>
                                          </p:val>
                                        </p:tav>
                                        <p:tav tm="100000">
                                          <p:val>
                                            <p:strVal val="#ppt_h"/>
                                          </p:val>
                                        </p:tav>
                                      </p:tavLst>
                                    </p:anim>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5"/>
          <p:cNvSpPr txBox="1">
            <a:spLocks/>
          </p:cNvSpPr>
          <p:nvPr/>
        </p:nvSpPr>
        <p:spPr>
          <a:xfrm>
            <a:off x="0" y="152400"/>
            <a:ext cx="6477000" cy="64770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a:r>
              <a:rPr lang="en-US" sz="2800" dirty="0"/>
              <a:t>The Acquisition Agent checks the legal description(s) and areas being acquired against the right of way plans, the right of way summary sheet, and appraisal (if applicable) for accuracy purposes. </a:t>
            </a:r>
            <a:r>
              <a:rPr lang="en-US" sz="2800" dirty="0" smtClean="0"/>
              <a:t>The </a:t>
            </a:r>
            <a:r>
              <a:rPr lang="en-US" sz="2800" dirty="0"/>
              <a:t>agent should verify the most recent legal descriptions and right of way plans with the Design Project Manager. A </a:t>
            </a:r>
            <a:r>
              <a:rPr lang="en-US" sz="2800" dirty="0" smtClean="0"/>
              <a:t>color-coded </a:t>
            </a:r>
            <a:r>
              <a:rPr lang="en-US" sz="2800" dirty="0"/>
              <a:t>copy of the plan sheet(s) should be created by the agent and provided to the property owner(s) at the Offer to Purchase meeting.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8828" y="2895600"/>
            <a:ext cx="2927572" cy="3877408"/>
          </a:xfrm>
          <a:prstGeom prst="rect">
            <a:avLst/>
          </a:prstGeom>
        </p:spPr>
      </p:pic>
    </p:spTree>
    <p:extLst>
      <p:ext uri="{BB962C8B-B14F-4D97-AF65-F5344CB8AC3E}">
        <p14:creationId xmlns:p14="http://schemas.microsoft.com/office/powerpoint/2010/main" val="243120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5"/>
          <p:cNvSpPr txBox="1">
            <a:spLocks/>
          </p:cNvSpPr>
          <p:nvPr/>
        </p:nvSpPr>
        <p:spPr>
          <a:xfrm>
            <a:off x="0" y="381000"/>
            <a:ext cx="9144000" cy="64008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a:r>
              <a:rPr lang="en-US" sz="3600" dirty="0"/>
              <a:t>Prepare initial forms – Deed of Conveyance or Grant of Easement, Memorandum of Understanding, Offer to Purchase form, and Offer to Purchase Letter, if applicable. Once the Deed or Grant of Easement is prepared, it should be reviewed by the attorney, who will be signing the document, for his/her approval. Print cross sections, note the cuts/fills, ditch depths and distances from the shoulder, etc.</a:t>
            </a:r>
          </a:p>
        </p:txBody>
      </p:sp>
    </p:spTree>
    <p:extLst>
      <p:ext uri="{BB962C8B-B14F-4D97-AF65-F5344CB8AC3E}">
        <p14:creationId xmlns:p14="http://schemas.microsoft.com/office/powerpoint/2010/main" val="62905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5"/>
          <p:cNvSpPr txBox="1">
            <a:spLocks/>
          </p:cNvSpPr>
          <p:nvPr/>
        </p:nvSpPr>
        <p:spPr>
          <a:xfrm>
            <a:off x="0" y="228600"/>
            <a:ext cx="9144000" cy="48768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a:r>
              <a:rPr lang="en-US" dirty="0"/>
              <a:t>Read and study the approved </a:t>
            </a:r>
            <a:r>
              <a:rPr lang="en-US" dirty="0" smtClean="0"/>
              <a:t>appraisal </a:t>
            </a:r>
            <a:r>
              <a:rPr lang="en-US" dirty="0"/>
              <a:t>if </a:t>
            </a:r>
            <a:r>
              <a:rPr lang="en-US" dirty="0" smtClean="0"/>
              <a:t>applicable </a:t>
            </a:r>
            <a:r>
              <a:rPr lang="en-US" dirty="0"/>
              <a:t>(especially Sheet 10</a:t>
            </a:r>
            <a:r>
              <a:rPr lang="en-US" dirty="0" smtClean="0"/>
              <a:t>) </a:t>
            </a:r>
            <a:r>
              <a:rPr lang="en-US" dirty="0"/>
              <a:t>as well </a:t>
            </a:r>
            <a:r>
              <a:rPr lang="en-US" dirty="0" smtClean="0"/>
              <a:t>as </a:t>
            </a:r>
            <a:r>
              <a:rPr lang="en-US" dirty="0"/>
              <a:t>the right of way plans. Anticipate property owner questions and concerns. Know the acquisition dimensions and distances from primary structure(s), salvage values (if applicable), proposed elevations, control of access, scheduled clearance date, letting date, etc. Talk with the Design Project Manager to get a brief history of the </a:t>
            </a:r>
            <a:r>
              <a:rPr lang="en-US" dirty="0" smtClean="0"/>
              <a:t>project (history</a:t>
            </a:r>
            <a:r>
              <a:rPr lang="en-US" dirty="0"/>
              <a:t>, purpose, location, etc</a:t>
            </a:r>
            <a:r>
              <a:rPr lang="en-US" dirty="0" smtClean="0"/>
              <a:t>.).</a:t>
            </a:r>
            <a:endParaRPr lang="en-US" dirty="0"/>
          </a:p>
        </p:txBody>
      </p:sp>
      <p:sp>
        <p:nvSpPr>
          <p:cNvPr id="7" name="TextBox 6"/>
          <p:cNvSpPr txBox="1"/>
          <p:nvPr/>
        </p:nvSpPr>
        <p:spPr>
          <a:xfrm>
            <a:off x="15240" y="4953000"/>
            <a:ext cx="9144000" cy="1754326"/>
          </a:xfrm>
          <a:prstGeom prst="rect">
            <a:avLst/>
          </a:prstGeom>
          <a:noFill/>
        </p:spPr>
        <p:txBody>
          <a:bodyPr wrap="square" rtlCol="0">
            <a:spAutoFit/>
          </a:bodyPr>
          <a:lstStyle/>
          <a:p>
            <a:pPr algn="ctr"/>
            <a:r>
              <a:rPr lang="en-US" sz="3600" b="1" dirty="0">
                <a:solidFill>
                  <a:srgbClr val="6DD9FF"/>
                </a:solidFill>
              </a:rPr>
              <a:t>Extensive knowledge of the project and parcel will establish the agent’s credibility and confidence.</a:t>
            </a:r>
            <a:endParaRPr lang="en-US" sz="3600" dirty="0"/>
          </a:p>
        </p:txBody>
      </p:sp>
    </p:spTree>
    <p:extLst>
      <p:ext uri="{BB962C8B-B14F-4D97-AF65-F5344CB8AC3E}">
        <p14:creationId xmlns:p14="http://schemas.microsoft.com/office/powerpoint/2010/main" val="79360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0"/>
                                  </p:iterate>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8" presetClass="emph" presetSubtype="0" fill="hold" grpId="1" nodeType="afterEffect">
                                  <p:stCondLst>
                                    <p:cond delay="0"/>
                                  </p:stCondLst>
                                  <p:iterate type="lt">
                                    <p:tmPct val="4000"/>
                                  </p:iterate>
                                  <p:childTnLst>
                                    <p:set>
                                      <p:cBhvr override="childStyle">
                                        <p:cTn id="15" dur="500" fill="hold"/>
                                        <p:tgtEl>
                                          <p:spTgt spid="7"/>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5"/>
          <p:cNvSpPr txBox="1">
            <a:spLocks/>
          </p:cNvSpPr>
          <p:nvPr/>
        </p:nvSpPr>
        <p:spPr>
          <a:xfrm>
            <a:off x="0" y="76200"/>
            <a:ext cx="9144000" cy="25146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a:r>
              <a:rPr lang="en-US" dirty="0"/>
              <a:t>Contact the property owner and schedule the appointment at his/her convenience. </a:t>
            </a:r>
            <a:r>
              <a:rPr lang="en-US" dirty="0" smtClean="0"/>
              <a:t>If possible, make </a:t>
            </a:r>
            <a:r>
              <a:rPr lang="en-US" dirty="0"/>
              <a:t>the initial meeting in </a:t>
            </a:r>
            <a:r>
              <a:rPr lang="en-US" dirty="0" smtClean="0"/>
              <a:t>person. </a:t>
            </a:r>
            <a:r>
              <a:rPr lang="en-US" dirty="0"/>
              <a:t>If relocation is involved, coordinate the appointment with the assigned Relocation Agent as well.</a:t>
            </a:r>
          </a:p>
        </p:txBody>
      </p:sp>
      <p:sp>
        <p:nvSpPr>
          <p:cNvPr id="7" name="TextBox 6"/>
          <p:cNvSpPr txBox="1"/>
          <p:nvPr/>
        </p:nvSpPr>
        <p:spPr>
          <a:xfrm>
            <a:off x="0" y="2360474"/>
            <a:ext cx="9144000" cy="1754326"/>
          </a:xfrm>
          <a:prstGeom prst="rect">
            <a:avLst/>
          </a:prstGeom>
          <a:noFill/>
        </p:spPr>
        <p:txBody>
          <a:bodyPr wrap="square" rtlCol="0">
            <a:spAutoFit/>
          </a:bodyPr>
          <a:lstStyle/>
          <a:p>
            <a:pPr algn="ctr"/>
            <a:r>
              <a:rPr lang="en-US" sz="3600" b="1" dirty="0">
                <a:solidFill>
                  <a:srgbClr val="6DD9FF"/>
                </a:solidFill>
              </a:rPr>
              <a:t>Arrive at the appointment on time to make a good first impression with the owner.</a:t>
            </a:r>
            <a:endParaRPr lang="en-US" sz="3600" dirty="0">
              <a:solidFill>
                <a:srgbClr val="6DD9FF"/>
              </a:solidFill>
            </a:endParaRPr>
          </a:p>
        </p:txBody>
      </p:sp>
      <p:sp>
        <p:nvSpPr>
          <p:cNvPr id="4" name="Subtitle 5"/>
          <p:cNvSpPr txBox="1">
            <a:spLocks/>
          </p:cNvSpPr>
          <p:nvPr/>
        </p:nvSpPr>
        <p:spPr>
          <a:xfrm>
            <a:off x="0" y="4267200"/>
            <a:ext cx="9144000" cy="25146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a:r>
              <a:rPr lang="en-US" sz="2600" dirty="0"/>
              <a:t>At the initial meeting, the Acquisition Agent should bring the prepared Deed of Conveyance or Grant of Easement, the prepared Memorandum of Understanding, a copy of the approved appraisal or MAR calculation, colored plan sheets, offer to purchase letter, Right of Way booklet, and scale.</a:t>
            </a:r>
          </a:p>
        </p:txBody>
      </p:sp>
    </p:spTree>
    <p:extLst>
      <p:ext uri="{BB962C8B-B14F-4D97-AF65-F5344CB8AC3E}">
        <p14:creationId xmlns:p14="http://schemas.microsoft.com/office/powerpoint/2010/main" val="63805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0"/>
                                  </p:iterate>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8" presetClass="emph" presetSubtype="0" fill="hold" grpId="1" nodeType="afterEffect">
                                  <p:stCondLst>
                                    <p:cond delay="0"/>
                                  </p:stCondLst>
                                  <p:iterate type="lt">
                                    <p:tmPct val="4000"/>
                                  </p:iterate>
                                  <p:childTnLst>
                                    <p:set>
                                      <p:cBhvr override="childStyle">
                                        <p:cTn id="15" dur="500" fill="hold"/>
                                        <p:tgtEl>
                                          <p:spTgt spid="7"/>
                                        </p:tgtEl>
                                        <p:attrNameLst>
                                          <p:attrName>style.textDecorationUnderline</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7" grpId="1"/>
      <p:bldP spid="4" grpId="0"/>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0F30E28F43D84881B1E447717B93F8" ma:contentTypeVersion="7" ma:contentTypeDescription="Create a new document." ma:contentTypeScope="" ma:versionID="b748e49c15c57adbcf31b8296ec0e051">
  <xsd:schema xmlns:xsd="http://www.w3.org/2001/XMLSchema" xmlns:xs="http://www.w3.org/2001/XMLSchema" xmlns:p="http://schemas.microsoft.com/office/2006/metadata/properties" xmlns:ns2="b47a5aad-adfb-4dac-9d3f-47090e67d565" targetNamespace="http://schemas.microsoft.com/office/2006/metadata/properties" ma:root="true" ma:fieldsID="10e404f992e9072f4276d4f787b18ba3" ns2:_="">
    <xsd:import namespace="b47a5aad-adfb-4dac-9d3f-47090e67d565"/>
    <xsd:element name="properties">
      <xsd:complexType>
        <xsd:sequence>
          <xsd:element name="documentManagement">
            <xsd:complexType>
              <xsd:all>
                <xsd:element ref="ns2:Speakers" minOccurs="0"/>
                <xsd:element ref="ns2:Day" minOccurs="0"/>
                <xsd:element ref="ns2:Year" minOccurs="0"/>
                <xsd:element ref="ns2: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a5aad-adfb-4dac-9d3f-47090e67d565" elementFormDefault="qualified">
    <xsd:import namespace="http://schemas.microsoft.com/office/2006/documentManagement/types"/>
    <xsd:import namespace="http://schemas.microsoft.com/office/infopath/2007/PartnerControls"/>
    <xsd:element name="Speakers" ma:index="4" nillable="true" ma:displayName="Speakers" ma:internalName="Speakers" ma:readOnly="false">
      <xsd:simpleType>
        <xsd:restriction base="dms:Note">
          <xsd:maxLength value="255"/>
        </xsd:restriction>
      </xsd:simpleType>
    </xsd:element>
    <xsd:element name="Day" ma:index="5" nillable="true" ma:displayName="Day" ma:internalName="Day" ma:readOnly="false">
      <xsd:simpleType>
        <xsd:restriction base="dms:Text">
          <xsd:maxLength value="255"/>
        </xsd:restriction>
      </xsd:simpleType>
    </xsd:element>
    <xsd:element name="Year" ma:index="6" nillable="true" ma:displayName="Year" ma:internalName="Year" ma:readOnly="false">
      <xsd:simpleType>
        <xsd:restriction base="dms:Text">
          <xsd:maxLength value="255"/>
        </xsd:restriction>
      </xsd:simpleType>
    </xsd:element>
    <xsd:element name="Section" ma:index="7" nillable="true" ma:displayName="Section" ma:internalName="Sect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peakers xmlns="b47a5aad-adfb-4dac-9d3f-47090e67d565">Rex Alexander, Kelly Divine, Tom Kerns</Speakers>
    <Year xmlns="b47a5aad-adfb-4dac-9d3f-47090e67d565">2017</Year>
    <Section xmlns="b47a5aad-adfb-4dac-9d3f-47090e67d565">Right of Way</Section>
    <Day xmlns="b47a5aad-adfb-4dac-9d3f-47090e67d565">Wednesday</Day>
  </documentManagement>
</p:properties>
</file>

<file path=customXml/itemProps1.xml><?xml version="1.0" encoding="utf-8"?>
<ds:datastoreItem xmlns:ds="http://schemas.openxmlformats.org/officeDocument/2006/customXml" ds:itemID="{AB1A9A1F-E41F-414F-B658-BFD757932F1C}"/>
</file>

<file path=customXml/itemProps2.xml><?xml version="1.0" encoding="utf-8"?>
<ds:datastoreItem xmlns:ds="http://schemas.openxmlformats.org/officeDocument/2006/customXml" ds:itemID="{B8E9DF6B-B627-493D-B003-548E41E0E1AB}"/>
</file>

<file path=customXml/itemProps3.xml><?xml version="1.0" encoding="utf-8"?>
<ds:datastoreItem xmlns:ds="http://schemas.openxmlformats.org/officeDocument/2006/customXml" ds:itemID="{E695F348-CC62-4856-BBF3-E9E2120CB25A}"/>
</file>

<file path=docProps/app.xml><?xml version="1.0" encoding="utf-8"?>
<Properties xmlns="http://schemas.openxmlformats.org/officeDocument/2006/extended-properties" xmlns:vt="http://schemas.openxmlformats.org/officeDocument/2006/docPropsVTypes">
  <Template>Technic</Template>
  <TotalTime>4942</TotalTime>
  <Words>1251</Words>
  <Application>Microsoft Office PowerPoint</Application>
  <PresentationFormat>On-screen Show (4:3)</PresentationFormat>
  <Paragraphs>29</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Franklin Gothic Book</vt:lpstr>
      <vt:lpstr>Wingdings 2</vt:lpstr>
      <vt:lpstr>Technic</vt:lpstr>
      <vt:lpstr>Right of way acquisition: First Contact</vt:lpstr>
      <vt:lpstr>THE STEPS INVOLVED IN MAKING THE FIRST CONTACT ON A RIGHT OF WAY ACQUISITION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Commonwealth of Kentucky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Contact RW Acquisition</dc:title>
  <dc:creator>KYTC</dc:creator>
  <cp:lastModifiedBy>Russell, Michael D (KYTC-D03)</cp:lastModifiedBy>
  <cp:revision>147</cp:revision>
  <dcterms:created xsi:type="dcterms:W3CDTF">2014-01-29T13:25:17Z</dcterms:created>
  <dcterms:modified xsi:type="dcterms:W3CDTF">2017-08-10T13:33:54Z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0x0101009E0F30E28F43D84881B1E447717B93F8</vt:lpwstr>
  </property>
</Properties>
</file>